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8" r:id="rId3"/>
    <p:sldId id="270" r:id="rId4"/>
    <p:sldId id="259" r:id="rId5"/>
    <p:sldId id="256" r:id="rId6"/>
    <p:sldId id="257" r:id="rId7"/>
    <p:sldId id="266" r:id="rId8"/>
    <p:sldId id="291" r:id="rId9"/>
    <p:sldId id="294" r:id="rId10"/>
    <p:sldId id="315" r:id="rId11"/>
    <p:sldId id="293" r:id="rId12"/>
    <p:sldId id="325" r:id="rId13"/>
    <p:sldId id="262"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23142-A9B9-4716-A32F-9CD0C4F3150C}" v="1" dt="2024-07-08T06:27:55.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109" d="100"/>
          <a:sy n="109" d="100"/>
        </p:scale>
        <p:origin x="7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38122" y="4313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Machine Learning</a:t>
            </a:r>
          </a:p>
          <a:p>
            <a:pPr>
              <a:defRPr/>
            </a:pPr>
            <a:r>
              <a:rPr lang="en-US" sz="2400" b="1" dirty="0">
                <a:solidFill>
                  <a:srgbClr val="00A1DA"/>
                </a:solidFill>
                <a:latin typeface="Times New Roman" panose="02020603050405020304" pitchFamily="18" charset="0"/>
                <a:cs typeface="Times New Roman" panose="02020603050405020304" pitchFamily="18" charset="0"/>
              </a:rPr>
              <a:t>Subject Code:21AI63</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954107"/>
          </a:xfrm>
          <a:prstGeom prst="rect">
            <a:avLst/>
          </a:prstGeom>
          <a:noFill/>
        </p:spPr>
        <p:txBody>
          <a:bodyPr wrap="square" rtlCol="0">
            <a:spAutoFit/>
          </a:bodyPr>
          <a:lstStyle/>
          <a:p>
            <a:pPr algn="ctr"/>
            <a:r>
              <a:rPr lang="en-US" sz="2800" b="1" dirty="0">
                <a:solidFill>
                  <a:srgbClr val="00B0F0"/>
                </a:solidFill>
              </a:rPr>
              <a:t>Project Name: Pneumonia detection </a:t>
            </a:r>
          </a:p>
          <a:p>
            <a:pPr algn="ctr"/>
            <a:r>
              <a:rPr lang="en-US" sz="2800" b="1" dirty="0">
                <a:solidFill>
                  <a:srgbClr val="00B0F0"/>
                </a:solidFill>
              </a:rPr>
              <a:t>                          Using Deep Learning </a:t>
            </a:r>
            <a:r>
              <a:rPr lang="en-US" sz="2400" b="1" dirty="0">
                <a:solidFill>
                  <a:srgbClr val="00B0F0"/>
                </a:solidFill>
              </a:rPr>
              <a:t>                              </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64874"/>
            <a:ext cx="6787219" cy="1169551"/>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Gajendra C                          1CD21AI015</a:t>
            </a:r>
          </a:p>
          <a:p>
            <a:r>
              <a:rPr lang="en-US" dirty="0">
                <a:solidFill>
                  <a:schemeClr val="bg1"/>
                </a:solidFill>
                <a:latin typeface="Times New Roman" panose="02020603050405020304" pitchFamily="18" charset="0"/>
                <a:cs typeface="Times New Roman" panose="02020603050405020304" pitchFamily="18" charset="0"/>
              </a:rPr>
              <a:t>                          Sandeep John R                   1CD21AI051</a:t>
            </a:r>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143803" y="831334"/>
            <a:ext cx="1611339" cy="584775"/>
          </a:xfrm>
          <a:prstGeom prst="rect">
            <a:avLst/>
          </a:prstGeom>
        </p:spPr>
        <p:txBody>
          <a:bodyPr wrap="none">
            <a:spAutoFit/>
          </a:bodyPr>
          <a:lstStyle/>
          <a:p>
            <a:r>
              <a:rPr lang="en-IN" sz="3200"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8" name="Picture 7">
            <a:extLst>
              <a:ext uri="{FF2B5EF4-FFF2-40B4-BE49-F238E27FC236}">
                <a16:creationId xmlns:a16="http://schemas.microsoft.com/office/drawing/2014/main" id="{0933041A-76FA-4BD1-D5C2-7EE582ADA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63" y="1855838"/>
            <a:ext cx="5043949" cy="3146323"/>
          </a:xfrm>
          <a:prstGeom prst="rect">
            <a:avLst/>
          </a:prstGeom>
        </p:spPr>
      </p:pic>
      <p:pic>
        <p:nvPicPr>
          <p:cNvPr id="12" name="Picture 11">
            <a:extLst>
              <a:ext uri="{FF2B5EF4-FFF2-40B4-BE49-F238E27FC236}">
                <a16:creationId xmlns:a16="http://schemas.microsoft.com/office/drawing/2014/main" id="{A01D4394-C840-35E4-6691-363EC6DBC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478" y="1855838"/>
            <a:ext cx="5260259" cy="3146323"/>
          </a:xfrm>
          <a:prstGeom prst="rect">
            <a:avLst/>
          </a:prstGeom>
        </p:spPr>
      </p:pic>
    </p:spTree>
    <p:extLst>
      <p:ext uri="{BB962C8B-B14F-4D97-AF65-F5344CB8AC3E}">
        <p14:creationId xmlns:p14="http://schemas.microsoft.com/office/powerpoint/2010/main" val="221030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348753" y="1068675"/>
            <a:ext cx="1963271" cy="523220"/>
          </a:xfrm>
          <a:prstGeom prst="rect">
            <a:avLst/>
          </a:prstGeom>
          <a:solidFill>
            <a:schemeClr val="bg2"/>
          </a:solidFill>
        </p:spPr>
        <p:txBody>
          <a:bodyPr wrap="square" rtlCol="0">
            <a:sp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3B8B22-D3F3-4A68-4631-4B1BEAE1E470}"/>
              </a:ext>
            </a:extLst>
          </p:cNvPr>
          <p:cNvSpPr txBox="1"/>
          <p:nvPr/>
        </p:nvSpPr>
        <p:spPr>
          <a:xfrm>
            <a:off x="631586" y="2008859"/>
            <a:ext cx="9968753" cy="2933752"/>
          </a:xfrm>
          <a:prstGeom prst="rect">
            <a:avLst/>
          </a:prstGeom>
          <a:noFill/>
        </p:spPr>
        <p:txBody>
          <a:bodyPr wrap="square">
            <a:spAutoFit/>
          </a:bodyPr>
          <a:lstStyle/>
          <a:p>
            <a:pPr algn="just" fontAlgn="base">
              <a:lnSpc>
                <a:spcPct val="115000"/>
              </a:lnSpc>
              <a:spcAft>
                <a:spcPts val="750"/>
              </a:spcAft>
            </a:pPr>
            <a:r>
              <a:rPr lang="en-US" sz="1800" dirty="0">
                <a:solidFill>
                  <a:srgbClr val="000000"/>
                </a:solidFill>
                <a:effectLst/>
                <a:highlight>
                  <a:srgbClr val="FFFFFF"/>
                </a:highlight>
                <a:latin typeface="Times New Roman" panose="02020603050405020304" pitchFamily="18" charset="0"/>
                <a:ea typeface="SimSun" panose="02010600030101010101" pitchFamily="2" charset="-122"/>
              </a:rPr>
              <a:t>This study demonstrates the effective use of deep learning, particularly convolutional neural networks (CNNs), for detecting pneumonia from chest X-ray images. By employing transfer learning and rigorous training, our model achieved diagnostic accuracy on par with experienced radiologists. This approach addresses traditional diagnostic challenges by providing faster, more consistent, and objective analyses. The system's deployment promises enhanced diagnostic speed, reduced workload for healthcare professionals, and timely patient interventions, leading to better outcomes. Integration into hospital systems, along with continuous monitoring and updates, ensures sustained performance. Future work will expand datasets, enhance model accuracy, and explore broader applications. This advancement in medical image analysis holds the potential to transform clinical diagnostics and improve healthcare delivery..</a:t>
            </a:r>
            <a:endParaRPr lang="en-IN" sz="1800" dirty="0">
              <a:effectLst/>
              <a:highlight>
                <a:srgbClr val="FFFFFF"/>
              </a:highligh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417504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7D10A6-D76A-626F-190D-EC92E8CAE256}"/>
              </a:ext>
            </a:extLst>
          </p:cNvPr>
          <p:cNvSpPr txBox="1"/>
          <p:nvPr/>
        </p:nvSpPr>
        <p:spPr>
          <a:xfrm>
            <a:off x="522514" y="1872343"/>
            <a:ext cx="11450949" cy="4093428"/>
          </a:xfrm>
          <a:prstGeom prst="rect">
            <a:avLst/>
          </a:prstGeom>
          <a:noFill/>
        </p:spPr>
        <p:txBody>
          <a:bodyPr wrap="square" rtlCol="0">
            <a:spAutoFit/>
          </a:bodyPr>
          <a:lstStyle/>
          <a:p>
            <a:r>
              <a:rPr lang="en-IN" sz="2000" b="1" dirty="0"/>
              <a:t>Expand</a:t>
            </a:r>
            <a:r>
              <a:rPr lang="en-IN" sz="2000" dirty="0"/>
              <a:t> </a:t>
            </a:r>
            <a:r>
              <a:rPr lang="en-IN" sz="2000" b="1" dirty="0"/>
              <a:t>Dataset</a:t>
            </a:r>
            <a:r>
              <a:rPr lang="en-IN" sz="2000" dirty="0"/>
              <a:t> </a:t>
            </a:r>
            <a:r>
              <a:rPr lang="en-IN" sz="2000" b="1" dirty="0"/>
              <a:t>Diversity</a:t>
            </a:r>
            <a:r>
              <a:rPr lang="en-US" sz="2000" dirty="0"/>
              <a:t>: Collect and integrate more diverse and comprehensive datasets, including images from various demographics and different healthcare settings, to improve the model's generalizability.</a:t>
            </a:r>
          </a:p>
          <a:p>
            <a:r>
              <a:rPr lang="en-IN" sz="2000" b="1" dirty="0"/>
              <a:t>Multimodal</a:t>
            </a:r>
            <a:r>
              <a:rPr lang="en-IN" sz="2000" dirty="0"/>
              <a:t> </a:t>
            </a:r>
            <a:r>
              <a:rPr lang="en-IN" sz="2000" b="1" dirty="0"/>
              <a:t>Data</a:t>
            </a:r>
            <a:r>
              <a:rPr lang="en-IN" sz="2000" dirty="0"/>
              <a:t> </a:t>
            </a:r>
            <a:r>
              <a:rPr lang="en-IN" sz="2000" b="1" dirty="0"/>
              <a:t>Integration</a:t>
            </a:r>
            <a:r>
              <a:rPr lang="en-US" sz="2000" dirty="0"/>
              <a:t>: Incorporate additional data types such as clinical notes, patient history, and laboratory results to enhance the model's diagnostic capabilities and provide a more holistic assessment.</a:t>
            </a:r>
          </a:p>
          <a:p>
            <a:r>
              <a:rPr lang="en-IN" sz="2000" b="1" dirty="0"/>
              <a:t>Improved</a:t>
            </a:r>
            <a:r>
              <a:rPr lang="en-IN" sz="2000" dirty="0"/>
              <a:t> </a:t>
            </a:r>
            <a:r>
              <a:rPr lang="en-IN" sz="2000" b="1" dirty="0"/>
              <a:t>Model</a:t>
            </a:r>
            <a:r>
              <a:rPr lang="en-IN" sz="2000" dirty="0"/>
              <a:t> </a:t>
            </a:r>
            <a:r>
              <a:rPr lang="en-IN" sz="2000" b="1" dirty="0"/>
              <a:t>Architectures</a:t>
            </a:r>
            <a:r>
              <a:rPr lang="en-US" sz="2000" dirty="0"/>
              <a:t>: Explore and implement more advanced deep learning architectures, such as attention mechanisms, transformer models, or hybrid models combining CNNs and recurrent neural networks (RNNs), to further improve accuracy and interpretability.</a:t>
            </a:r>
          </a:p>
          <a:p>
            <a:r>
              <a:rPr lang="en-IN" sz="2000" b="1" dirty="0"/>
              <a:t>Explainability</a:t>
            </a:r>
            <a:r>
              <a:rPr lang="en-IN" sz="2000" dirty="0"/>
              <a:t> </a:t>
            </a:r>
            <a:r>
              <a:rPr lang="en-IN" sz="2000" b="1" dirty="0"/>
              <a:t>and</a:t>
            </a:r>
            <a:r>
              <a:rPr lang="en-IN" sz="2000" dirty="0"/>
              <a:t> </a:t>
            </a:r>
            <a:r>
              <a:rPr lang="en-IN" sz="2000" b="1" dirty="0"/>
              <a:t>Transparency</a:t>
            </a:r>
            <a:r>
              <a:rPr lang="en-US" sz="2000" dirty="0"/>
              <a:t>: Develop methods to increase the explainability of the model's predictions, such as using attention maps or saliency maps, to help clinicians understand and trust the model's decision-making process.</a:t>
            </a:r>
          </a:p>
          <a:p>
            <a:r>
              <a:rPr lang="en-IN" sz="2000" b="1" dirty="0"/>
              <a:t>Real-Time</a:t>
            </a:r>
            <a:r>
              <a:rPr lang="en-IN" sz="2000" dirty="0"/>
              <a:t> </a:t>
            </a:r>
            <a:r>
              <a:rPr lang="en-IN" sz="2000" b="1" dirty="0"/>
              <a:t>Feedback</a:t>
            </a:r>
            <a:r>
              <a:rPr lang="en-IN" sz="2000" dirty="0"/>
              <a:t> </a:t>
            </a:r>
            <a:r>
              <a:rPr lang="en-IN" sz="2000" b="1" dirty="0"/>
              <a:t>and</a:t>
            </a:r>
            <a:r>
              <a:rPr lang="en-IN" sz="2000" dirty="0"/>
              <a:t> </a:t>
            </a:r>
            <a:r>
              <a:rPr lang="en-IN" sz="2000" b="1" dirty="0"/>
              <a:t>Learning</a:t>
            </a:r>
            <a:r>
              <a:rPr lang="en-IN" sz="2000" dirty="0"/>
              <a:t>:</a:t>
            </a:r>
            <a:r>
              <a:rPr lang="en-US" sz="2000" dirty="0"/>
              <a:t> Implement a system for real-time feedback from radiologists, allowing the model to continuously learn and adapt from new cases and corrections provided by healthcare professionals.</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9D8AC41-F450-60E1-DB55-437E4DF19D87}"/>
              </a:ext>
            </a:extLst>
          </p:cNvPr>
          <p:cNvSpPr txBox="1"/>
          <p:nvPr/>
        </p:nvSpPr>
        <p:spPr>
          <a:xfrm>
            <a:off x="2037806" y="905691"/>
            <a:ext cx="60960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Future Enhancement:</a:t>
            </a:r>
          </a:p>
        </p:txBody>
      </p:sp>
    </p:spTree>
    <p:extLst>
      <p:ext uri="{BB962C8B-B14F-4D97-AF65-F5344CB8AC3E}">
        <p14:creationId xmlns:p14="http://schemas.microsoft.com/office/powerpoint/2010/main" val="338035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694BB-8285-4F20-C97C-4AE07144545C}"/>
              </a:ext>
            </a:extLst>
          </p:cNvPr>
          <p:cNvSpPr txBox="1"/>
          <p:nvPr/>
        </p:nvSpPr>
        <p:spPr>
          <a:xfrm>
            <a:off x="2057401" y="1001668"/>
            <a:ext cx="1819834"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76AD31A-FF6D-7C05-8D09-FDBD6DD6EF34}"/>
              </a:ext>
            </a:extLst>
          </p:cNvPr>
          <p:cNvSpPr txBox="1"/>
          <p:nvPr/>
        </p:nvSpPr>
        <p:spPr>
          <a:xfrm>
            <a:off x="80682" y="1956608"/>
            <a:ext cx="11483789" cy="2031325"/>
          </a:xfrm>
          <a:prstGeom prst="rect">
            <a:avLst/>
          </a:prstGeom>
          <a:noFill/>
        </p:spPr>
        <p:txBody>
          <a:bodyPr wrap="square" rtlCol="0">
            <a:spAutoFit/>
          </a:bodyPr>
          <a:lstStyle/>
          <a:p>
            <a:r>
              <a:rPr lang="en-US" b="1" dirty="0"/>
              <a:t>1. </a:t>
            </a:r>
            <a:r>
              <a:rPr lang="en-US" dirty="0" err="1"/>
              <a:t>CheXNet</a:t>
            </a:r>
            <a:r>
              <a:rPr lang="en-US" dirty="0"/>
              <a:t>: Radiologist-Level Pneumonia Detection on Chest X-Rays with Deep Learning</a:t>
            </a:r>
            <a:br>
              <a:rPr lang="en-US" dirty="0"/>
            </a:br>
            <a:r>
              <a:rPr lang="en-US" b="1" dirty="0"/>
              <a:t>Author</a:t>
            </a:r>
            <a:r>
              <a:rPr lang="en-US" dirty="0"/>
              <a:t>: </a:t>
            </a:r>
            <a:r>
              <a:rPr lang="en-IN" dirty="0"/>
              <a:t>Pranav </a:t>
            </a:r>
            <a:r>
              <a:rPr lang="en-IN" dirty="0" err="1"/>
              <a:t>Rajpurkar</a:t>
            </a:r>
            <a:r>
              <a:rPr lang="en-IN" dirty="0"/>
              <a:t>, Jeremy Irvin, Kaylie Zhu, Brandon Yang</a:t>
            </a:r>
            <a:br>
              <a:rPr lang="en-US" dirty="0"/>
            </a:br>
            <a:r>
              <a:rPr lang="en-US" b="1" dirty="0"/>
              <a:t>Published In</a:t>
            </a:r>
            <a:r>
              <a:rPr lang="en-US" dirty="0"/>
              <a:t>: </a:t>
            </a:r>
            <a:r>
              <a:rPr lang="en-IN" dirty="0" err="1"/>
              <a:t>arXiv</a:t>
            </a:r>
            <a:r>
              <a:rPr lang="en-IN" dirty="0"/>
              <a:t> preprint arXiv:1711.05225</a:t>
            </a:r>
            <a:br>
              <a:rPr lang="en-US" dirty="0"/>
            </a:br>
            <a:r>
              <a:rPr lang="en-US" b="1" dirty="0"/>
              <a:t>Publication Year</a:t>
            </a:r>
            <a:r>
              <a:rPr lang="en-US" dirty="0"/>
              <a:t>: </a:t>
            </a:r>
            <a:r>
              <a:rPr lang="en-IN" dirty="0"/>
              <a:t>2017</a:t>
            </a:r>
            <a:br>
              <a:rPr lang="en-US" dirty="0"/>
            </a:br>
            <a:r>
              <a:rPr lang="en-US" b="1" dirty="0"/>
              <a:t>Description</a:t>
            </a:r>
            <a:r>
              <a:rPr lang="en-US" dirty="0"/>
              <a:t>: This paper presents </a:t>
            </a:r>
            <a:r>
              <a:rPr lang="en-US" dirty="0" err="1"/>
              <a:t>CheXNet</a:t>
            </a:r>
            <a:r>
              <a:rPr lang="en-US" dirty="0"/>
              <a:t>, a deep learning model trained on a large dataset of chest X-ray images to detect pneumonia with an accuracy surpassing that of radiologists. The model is based on a 121-layer convolutional neural network and demonstrates the potential of deep learning in medical image analysis.</a:t>
            </a:r>
          </a:p>
        </p:txBody>
      </p:sp>
      <p:sp>
        <p:nvSpPr>
          <p:cNvPr id="5" name="Rectangle 4">
            <a:extLst>
              <a:ext uri="{FF2B5EF4-FFF2-40B4-BE49-F238E27FC236}">
                <a16:creationId xmlns:a16="http://schemas.microsoft.com/office/drawing/2014/main"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BC84BE00-48D2-3FE4-F7FA-CFA9C617D5A2}"/>
              </a:ext>
            </a:extLst>
          </p:cNvPr>
          <p:cNvSpPr txBox="1"/>
          <p:nvPr/>
        </p:nvSpPr>
        <p:spPr>
          <a:xfrm>
            <a:off x="80682" y="3987933"/>
            <a:ext cx="11277600" cy="2031325"/>
          </a:xfrm>
          <a:prstGeom prst="rect">
            <a:avLst/>
          </a:prstGeom>
          <a:noFill/>
        </p:spPr>
        <p:txBody>
          <a:bodyPr wrap="square" rtlCol="0">
            <a:spAutoFit/>
          </a:bodyPr>
          <a:lstStyle/>
          <a:p>
            <a:r>
              <a:rPr lang="en-IN" b="1" dirty="0"/>
              <a:t>2</a:t>
            </a:r>
            <a:r>
              <a:rPr lang="en-IN" dirty="0"/>
              <a:t>.</a:t>
            </a:r>
            <a:r>
              <a:rPr lang="en-US" dirty="0"/>
              <a:t> Deep Learning for Chest Radiograph Diagnosis: A Retrospective Comparison of the </a:t>
            </a:r>
            <a:r>
              <a:rPr lang="en-US" dirty="0" err="1"/>
              <a:t>CheXNeXt</a:t>
            </a:r>
            <a:r>
              <a:rPr lang="en-US" dirty="0"/>
              <a:t> Algorithm to Practicing Radiologists </a:t>
            </a:r>
          </a:p>
          <a:p>
            <a:r>
              <a:rPr lang="en-US" b="1" dirty="0"/>
              <a:t>Author</a:t>
            </a:r>
            <a:r>
              <a:rPr lang="en-US" dirty="0"/>
              <a:t>: </a:t>
            </a:r>
            <a:r>
              <a:rPr lang="en-IN" dirty="0"/>
              <a:t>Tony Duan, Daisy Ding, Aarti </a:t>
            </a:r>
            <a:r>
              <a:rPr lang="en-IN" dirty="0" err="1"/>
              <a:t>Bagul</a:t>
            </a:r>
            <a:r>
              <a:rPr lang="en-IN" dirty="0"/>
              <a:t>, Curtis </a:t>
            </a:r>
            <a:r>
              <a:rPr lang="en-IN" dirty="0" err="1"/>
              <a:t>Langlotz</a:t>
            </a:r>
            <a:r>
              <a:rPr lang="en-IN" dirty="0"/>
              <a:t>, Katie </a:t>
            </a:r>
            <a:r>
              <a:rPr lang="en-IN" dirty="0" err="1"/>
              <a:t>Shpanskaya</a:t>
            </a:r>
            <a:br>
              <a:rPr lang="en-US" dirty="0"/>
            </a:br>
            <a:r>
              <a:rPr lang="en-US" b="1" dirty="0"/>
              <a:t>Published In</a:t>
            </a:r>
            <a:r>
              <a:rPr lang="en-IN" dirty="0"/>
              <a:t> PLOS Medicine </a:t>
            </a:r>
          </a:p>
          <a:p>
            <a:r>
              <a:rPr lang="en-US" b="1" dirty="0"/>
              <a:t>Publication Year</a:t>
            </a:r>
            <a:r>
              <a:rPr lang="en-US" dirty="0"/>
              <a:t>: 2018</a:t>
            </a:r>
            <a:br>
              <a:rPr lang="en-US" dirty="0"/>
            </a:br>
            <a:r>
              <a:rPr lang="en-US" b="1" dirty="0"/>
              <a:t>Description</a:t>
            </a:r>
            <a:r>
              <a:rPr lang="en-US" dirty="0"/>
              <a:t>: This study compares the performance of the </a:t>
            </a:r>
            <a:r>
              <a:rPr lang="en-US" dirty="0" err="1"/>
              <a:t>CheXNeXt</a:t>
            </a:r>
            <a:r>
              <a:rPr lang="en-US" dirty="0"/>
              <a:t> deep learning algorithm with practicing radiologists in diagnosing multiple thoracic diseases, including pneumonia, using chest radiographs.</a:t>
            </a:r>
            <a:endParaRPr lang="en-IN" dirty="0"/>
          </a:p>
        </p:txBody>
      </p:sp>
    </p:spTree>
    <p:extLst>
      <p:ext uri="{BB962C8B-B14F-4D97-AF65-F5344CB8AC3E}">
        <p14:creationId xmlns:p14="http://schemas.microsoft.com/office/powerpoint/2010/main" val="192851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80129" y="109730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217714" y="1996751"/>
            <a:ext cx="11756571" cy="2893100"/>
          </a:xfrm>
          <a:prstGeom prst="rect">
            <a:avLst/>
          </a:prstGeom>
          <a:noFill/>
        </p:spPr>
        <p:txBody>
          <a:bodyPr wrap="square" rtlCol="0">
            <a:spAutoFit/>
          </a:bodyPr>
          <a:lstStyle/>
          <a:p>
            <a:pPr marL="0" indent="0">
              <a:buNone/>
            </a:pPr>
            <a:r>
              <a:rPr lang="en-US" dirty="0">
                <a:latin typeface="Times New Roman" panose="02020603050405020304" pitchFamily="18" charset="0"/>
                <a:cs typeface="Times New Roman" panose="02020603050405020304" pitchFamily="18" charset="0"/>
              </a:rPr>
              <a:t>Pneumonia is a critical respiratory infection traditionally diagnosed through clinical evaluation and chest X-rays. This paper explores how deep learning, especially convolutional neural networks (CNNs), can automatically and accurately detect pneumonia from medical images, supporting radiologists and enhancing diagnostic speed and accuracy. Integrating these systems into clinical practice promises improved patient care and outcomes.</a:t>
            </a:r>
          </a:p>
          <a:p>
            <a:pPr marL="0" indent="0">
              <a:buNone/>
            </a:pPr>
            <a:endParaRPr lang="en-IN" sz="20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Why:</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By creating a powerful CNN model to spot pneumonia in X-ray images, we can significantly improve how doctors diagnose this disease. A CNN can examine X-rays much faster than a human, helping doctors make decisions quicker. This speed is crucial because early detection of pneumonia is key to successful treatment.</a:t>
            </a: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2CE31-1410-8D8C-C0EF-4D507E100F89}"/>
              </a:ext>
            </a:extLst>
          </p:cNvPr>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320677490"/>
              </p:ext>
            </p:extLst>
          </p:nvPr>
        </p:nvGraphicFramePr>
        <p:xfrm>
          <a:off x="-1" y="2029036"/>
          <a:ext cx="12192001" cy="3373734"/>
        </p:xfrm>
        <a:graphic>
          <a:graphicData uri="http://schemas.openxmlformats.org/drawingml/2006/table">
            <a:tbl>
              <a:tblPr firstRow="1" bandRow="1">
                <a:tableStyleId>{5C22544A-7EE6-4342-B048-85BDC9FD1C3A}</a:tableStyleId>
              </a:tblPr>
              <a:tblGrid>
                <a:gridCol w="542310">
                  <a:extLst>
                    <a:ext uri="{9D8B030D-6E8A-4147-A177-3AD203B41FA5}">
                      <a16:colId xmlns:a16="http://schemas.microsoft.com/office/drawing/2014/main" val="2186112558"/>
                    </a:ext>
                  </a:extLst>
                </a:gridCol>
                <a:gridCol w="1555431">
                  <a:extLst>
                    <a:ext uri="{9D8B030D-6E8A-4147-A177-3AD203B41FA5}">
                      <a16:colId xmlns:a16="http://schemas.microsoft.com/office/drawing/2014/main" val="4254244146"/>
                    </a:ext>
                  </a:extLst>
                </a:gridCol>
                <a:gridCol w="1398494">
                  <a:extLst>
                    <a:ext uri="{9D8B030D-6E8A-4147-A177-3AD203B41FA5}">
                      <a16:colId xmlns:a16="http://schemas.microsoft.com/office/drawing/2014/main" val="2513420126"/>
                    </a:ext>
                  </a:extLst>
                </a:gridCol>
                <a:gridCol w="4052047">
                  <a:extLst>
                    <a:ext uri="{9D8B030D-6E8A-4147-A177-3AD203B41FA5}">
                      <a16:colId xmlns:a16="http://schemas.microsoft.com/office/drawing/2014/main" val="2691363532"/>
                    </a:ext>
                  </a:extLst>
                </a:gridCol>
                <a:gridCol w="2372096">
                  <a:extLst>
                    <a:ext uri="{9D8B030D-6E8A-4147-A177-3AD203B41FA5}">
                      <a16:colId xmlns:a16="http://schemas.microsoft.com/office/drawing/2014/main" val="988917352"/>
                    </a:ext>
                  </a:extLst>
                </a:gridCol>
                <a:gridCol w="2271623">
                  <a:extLst>
                    <a:ext uri="{9D8B030D-6E8A-4147-A177-3AD203B41FA5}">
                      <a16:colId xmlns:a16="http://schemas.microsoft.com/office/drawing/2014/main" val="3042545201"/>
                    </a:ext>
                  </a:extLst>
                </a:gridCol>
              </a:tblGrid>
              <a:tr h="711240">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108014">
                <a:tc>
                  <a:txBody>
                    <a:bodyPr/>
                    <a:lstStyle/>
                    <a:p>
                      <a:r>
                        <a:rPr lang="en-IN" dirty="0"/>
                        <a:t>1</a:t>
                      </a:r>
                    </a:p>
                  </a:txBody>
                  <a:tcPr/>
                </a:tc>
                <a:tc>
                  <a:txBody>
                    <a:bodyPr/>
                    <a:lstStyle/>
                    <a:p>
                      <a:r>
                        <a:rPr lang="en-US" sz="1200" dirty="0" err="1"/>
                        <a:t>ChexNet</a:t>
                      </a:r>
                      <a:r>
                        <a:rPr lang="en-US" sz="1200" dirty="0"/>
                        <a:t>: Radiologist-Level Pneumonia Detection on Chest X-Rays with Deep Learning</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err="1"/>
                        <a:t>arXiv</a:t>
                      </a:r>
                      <a:r>
                        <a:rPr lang="en-US" sz="1200" dirty="0"/>
                        <a:t> preprint arXiv:1711.05225</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This paper presents a deep learning algorithm, </a:t>
                      </a:r>
                      <a:r>
                        <a:rPr lang="en-US" sz="1200" dirty="0" err="1"/>
                        <a:t>CheXNet</a:t>
                      </a:r>
                      <a:r>
                        <a:rPr lang="en-US" sz="1200" dirty="0"/>
                        <a:t>, which surpasses radiologist performance in detecting pneumonia from chest X-rays. It uses a 121-layer convolutional neural network trained on a large dataset of chest X-ray images.</a:t>
                      </a:r>
                      <a:endParaRPr lang="en-US"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Extensive review of current technologies, practical applications, and future research directions.</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r>
                        <a:rPr lang="en-US" sz="1200" dirty="0"/>
                        <a:t>May be highly technical, requiring a background in signal processing and machine learning.</a:t>
                      </a:r>
                    </a:p>
                  </a:txBody>
                  <a:tcPr/>
                </a:tc>
                <a:extLst>
                  <a:ext uri="{0D108BD9-81ED-4DB2-BD59-A6C34878D82A}">
                    <a16:rowId xmlns:a16="http://schemas.microsoft.com/office/drawing/2014/main" val="797697277"/>
                  </a:ext>
                </a:extLst>
              </a:tr>
              <a:tr h="1108014">
                <a:tc>
                  <a:txBody>
                    <a:bodyPr/>
                    <a:lstStyle/>
                    <a:p>
                      <a:r>
                        <a:rPr lang="en-IN" dirty="0"/>
                        <a:t>2</a:t>
                      </a:r>
                    </a:p>
                  </a:txBody>
                  <a:tcPr/>
                </a:tc>
                <a:tc>
                  <a:txBody>
                    <a:bodyPr/>
                    <a:lstStyle/>
                    <a:p>
                      <a:r>
                        <a:rPr lang="en-US" sz="1200" dirty="0"/>
                        <a:t>Deep Learning for Chest Radiograph Diagnosis: A Retrospective Comparison of the </a:t>
                      </a:r>
                      <a:r>
                        <a:rPr lang="en-US" sz="1200" dirty="0" err="1"/>
                        <a:t>CheXNeXt</a:t>
                      </a:r>
                      <a:r>
                        <a:rPr lang="en-US" sz="1200" dirty="0"/>
                        <a:t> Algorithm to Practicing Radiologists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t>PLOS Medicine</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This study compares the performance of the </a:t>
                      </a:r>
                      <a:r>
                        <a:rPr lang="en-US" sz="1200" dirty="0" err="1"/>
                        <a:t>CheXNeXt</a:t>
                      </a:r>
                      <a:r>
                        <a:rPr lang="en-US" sz="1200" dirty="0"/>
                        <a:t> algorithm with practicing radiologists in diagnosing various thoracic diseases, including pneumonia, using chest radiographs.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Comprehensive comparison with human experts, demonstrates practical application..</a:t>
                      </a:r>
                      <a:endParaRPr lang="en-US" sz="1200" dirty="0">
                        <a:latin typeface="Times New Roman" panose="02020603050405020304" pitchFamily="18" charset="0"/>
                        <a:cs typeface="Times New Roman" panose="02020603050405020304" pitchFamily="18" charset="0"/>
                      </a:endParaRPr>
                    </a:p>
                  </a:txBody>
                  <a:tcPr/>
                </a:tc>
                <a:tc>
                  <a:txBody>
                    <a:bodyPr/>
                    <a:lstStyle/>
                    <a:p>
                      <a:pPr lvl="1" algn="l"/>
                      <a:r>
                        <a:rPr lang="en-US" sz="1200" dirty="0"/>
                        <a:t>Limited to retrospective data, potential biases in radiologist interpretations..</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3347446"/>
                  </a:ext>
                </a:extLst>
              </a:tr>
            </a:tbl>
          </a:graphicData>
        </a:graphic>
      </p:graphicFrame>
      <p:sp>
        <p:nvSpPr>
          <p:cNvPr id="3" name="Rectangle 2">
            <a:extLst>
              <a:ext uri="{FF2B5EF4-FFF2-40B4-BE49-F238E27FC236}">
                <a16:creationId xmlns:a16="http://schemas.microsoft.com/office/drawing/2014/main" id="{7DF5178D-D346-4526-2AE3-793706B26F74}"/>
              </a:ext>
            </a:extLst>
          </p:cNvPr>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921E5C3-EDE4-ACF9-A1AE-59C886557E7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43693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0BE223-1918-1EE6-35C5-42080549888E}"/>
              </a:ext>
            </a:extLst>
          </p:cNvPr>
          <p:cNvGraphicFramePr>
            <a:graphicFrameLocks noGrp="1"/>
          </p:cNvGraphicFramePr>
          <p:nvPr>
            <p:extLst>
              <p:ext uri="{D42A27DB-BD31-4B8C-83A1-F6EECF244321}">
                <p14:modId xmlns:p14="http://schemas.microsoft.com/office/powerpoint/2010/main" val="372061564"/>
              </p:ext>
            </p:extLst>
          </p:nvPr>
        </p:nvGraphicFramePr>
        <p:xfrm>
          <a:off x="3110" y="1949370"/>
          <a:ext cx="12188890" cy="3108960"/>
        </p:xfrm>
        <a:graphic>
          <a:graphicData uri="http://schemas.openxmlformats.org/drawingml/2006/table">
            <a:tbl>
              <a:tblPr firstRow="1" bandRow="1">
                <a:tableStyleId>{5C22544A-7EE6-4342-B048-85BDC9FD1C3A}</a:tableStyleId>
              </a:tblPr>
              <a:tblGrid>
                <a:gridCol w="778937">
                  <a:extLst>
                    <a:ext uri="{9D8B030D-6E8A-4147-A177-3AD203B41FA5}">
                      <a16:colId xmlns:a16="http://schemas.microsoft.com/office/drawing/2014/main" val="2186112558"/>
                    </a:ext>
                  </a:extLst>
                </a:gridCol>
                <a:gridCol w="2159472">
                  <a:extLst>
                    <a:ext uri="{9D8B030D-6E8A-4147-A177-3AD203B41FA5}">
                      <a16:colId xmlns:a16="http://schemas.microsoft.com/office/drawing/2014/main" val="4254244146"/>
                    </a:ext>
                  </a:extLst>
                </a:gridCol>
                <a:gridCol w="1867774">
                  <a:extLst>
                    <a:ext uri="{9D8B030D-6E8A-4147-A177-3AD203B41FA5}">
                      <a16:colId xmlns:a16="http://schemas.microsoft.com/office/drawing/2014/main" val="2513420126"/>
                    </a:ext>
                  </a:extLst>
                </a:gridCol>
                <a:gridCol w="3466575">
                  <a:extLst>
                    <a:ext uri="{9D8B030D-6E8A-4147-A177-3AD203B41FA5}">
                      <a16:colId xmlns:a16="http://schemas.microsoft.com/office/drawing/2014/main" val="2691363532"/>
                    </a:ext>
                  </a:extLst>
                </a:gridCol>
                <a:gridCol w="2185402">
                  <a:extLst>
                    <a:ext uri="{9D8B030D-6E8A-4147-A177-3AD203B41FA5}">
                      <a16:colId xmlns:a16="http://schemas.microsoft.com/office/drawing/2014/main" val="988917352"/>
                    </a:ext>
                  </a:extLst>
                </a:gridCol>
                <a:gridCol w="1730730">
                  <a:extLst>
                    <a:ext uri="{9D8B030D-6E8A-4147-A177-3AD203B41FA5}">
                      <a16:colId xmlns:a16="http://schemas.microsoft.com/office/drawing/2014/main" val="3042545201"/>
                    </a:ext>
                  </a:extLst>
                </a:gridCol>
              </a:tblGrid>
              <a:tr h="274568">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183988">
                <a:tc>
                  <a:txBody>
                    <a:bodyPr/>
                    <a:lstStyle/>
                    <a:p>
                      <a:r>
                        <a:rPr lang="en-IN" dirty="0"/>
                        <a:t>3</a:t>
                      </a:r>
                    </a:p>
                  </a:txBody>
                  <a:tcPr/>
                </a:tc>
                <a:tc>
                  <a:txBody>
                    <a:bodyPr/>
                    <a:lstStyle/>
                    <a:p>
                      <a:pPr lvl="0"/>
                      <a:r>
                        <a:rPr lang="en-US" sz="1400" b="0" dirty="0"/>
                        <a:t>Development and Validation of a Deep Learning Algorithm for Detection of Diabetic Retinopathy in Retinal Fundus Photographs</a:t>
                      </a:r>
                      <a:endParaRPr lang="en-US" sz="1800" b="0" dirty="0">
                        <a:latin typeface="Times New Roman" panose="02020603050405020304" pitchFamily="18" charset="0"/>
                        <a:cs typeface="Times New Roman" panose="02020603050405020304" pitchFamily="18" charset="0"/>
                      </a:endParaRPr>
                    </a:p>
                  </a:txBody>
                  <a:tcPr/>
                </a:tc>
                <a:tc>
                  <a:txBody>
                    <a:bodyPr/>
                    <a:lstStyle/>
                    <a:p>
                      <a:r>
                        <a:rPr lang="en-IN" sz="1200" dirty="0"/>
                        <a:t> JAMA</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While not specific to pneumonia, this paper demonstrates the application of deep learning in medical image analysis, providing insights applicable to pneumonia detection methodologies..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Demonstrates successful clinical application, detailed methodology..</a:t>
                      </a:r>
                      <a:r>
                        <a:rPr lang="en-IN" sz="1200" dirty="0"/>
                        <a:t>.</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Focuses on diabetic retinopathy, requiring adaptation for pneumonia detection.</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108014">
                <a:tc>
                  <a:txBody>
                    <a:bodyPr/>
                    <a:lstStyle/>
                    <a:p>
                      <a:r>
                        <a:rPr lang="en-IN" dirty="0"/>
                        <a:t>4</a:t>
                      </a:r>
                    </a:p>
                  </a:txBody>
                  <a:tcPr/>
                </a:tc>
                <a:tc>
                  <a:txBody>
                    <a:bodyPr/>
                    <a:lstStyle/>
                    <a:p>
                      <a:r>
                        <a:rPr lang="en-US" sz="1400" dirty="0"/>
                        <a:t>A Deep Learning Algorithm for Automated Detection of COVID-19 from Chest X-rays</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200" dirty="0"/>
                        <a:t>Nature Communications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This paper details the development of a deep learning algorithm designed to detect COVID-19 pneumonia from chest X-rays, showcasing its potential in rapid and accurate diagnostics.</a:t>
                      </a:r>
                      <a:endParaRPr lang="en-US"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High relevance due to the COVID-19 pandemic, demonstrates rapid deployment potential.</a:t>
                      </a:r>
                      <a:endParaRPr lang="en-IN" sz="1200" dirty="0">
                        <a:latin typeface="Times New Roman" panose="02020603050405020304" pitchFamily="18" charset="0"/>
                        <a:cs typeface="Times New Roman" panose="02020603050405020304" pitchFamily="18" charset="0"/>
                      </a:endParaRPr>
                    </a:p>
                  </a:txBody>
                  <a:tcPr/>
                </a:tc>
                <a:tc>
                  <a:txBody>
                    <a:bodyPr/>
                    <a:lstStyle/>
                    <a:p>
                      <a:pPr marL="457200" lvl="1" indent="0" algn="l">
                        <a:buFont typeface="Arial" panose="020B0604020202020204" pitchFamily="34" charset="0"/>
                        <a:buNone/>
                      </a:pPr>
                      <a:r>
                        <a:rPr lang="en-US" sz="1200" dirty="0"/>
                        <a:t>COVID-19 specific, may require adaptation for general pneumonia detection.</a:t>
                      </a:r>
                      <a:r>
                        <a:rPr lang="en-US" sz="12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587870753"/>
                  </a:ext>
                </a:extLst>
              </a:tr>
            </a:tbl>
          </a:graphicData>
        </a:graphic>
      </p:graphicFrame>
      <p:sp>
        <p:nvSpPr>
          <p:cNvPr id="6" name="Rectangle 5">
            <a:extLst>
              <a:ext uri="{FF2B5EF4-FFF2-40B4-BE49-F238E27FC236}">
                <a16:creationId xmlns:a16="http://schemas.microsoft.com/office/drawing/2014/main" id="{80628832-756D-E8C9-0CAC-F8AC87542905}"/>
              </a:ext>
            </a:extLst>
          </p:cNvPr>
          <p:cNvSpPr/>
          <p:nvPr/>
        </p:nvSpPr>
        <p:spPr>
          <a:xfrm>
            <a:off x="80682" y="5990821"/>
            <a:ext cx="4491897" cy="7685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2169BA4-8515-4AD1-EE46-D4CC0834F008}"/>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74935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3305049"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085781C-659A-E00A-A0A5-FD55C01E714B}"/>
              </a:ext>
            </a:extLst>
          </p:cNvPr>
          <p:cNvSpPr txBox="1"/>
          <p:nvPr/>
        </p:nvSpPr>
        <p:spPr>
          <a:xfrm>
            <a:off x="1189427" y="2168050"/>
            <a:ext cx="9563877" cy="1938992"/>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"Enhancing Pneumonia Diagnosis through Deep Learning-Based Automated Chest X-Ray Analysis"</a:t>
            </a:r>
            <a:endParaRPr lang="en-IN" sz="40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56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1008804"/>
            <a:ext cx="171692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C1C9A3-C02D-041D-79A8-0D81B1E1B9F1}"/>
              </a:ext>
            </a:extLst>
          </p:cNvPr>
          <p:cNvSpPr txBox="1"/>
          <p:nvPr/>
        </p:nvSpPr>
        <p:spPr>
          <a:xfrm>
            <a:off x="349622" y="2049298"/>
            <a:ext cx="11492753" cy="2585323"/>
          </a:xfrm>
          <a:prstGeom prst="rect">
            <a:avLst/>
          </a:prstGeom>
          <a:noFill/>
        </p:spPr>
        <p:txBody>
          <a:bodyPr wrap="square" rtlCol="0">
            <a:spAutoFit/>
          </a:bodyPr>
          <a:lstStyle/>
          <a:p>
            <a:pPr algn="just"/>
            <a:r>
              <a:rPr lang="en-IN" dirty="0"/>
              <a:t>Pneumonia is a severe respiratory illness demanding rapid and accurate diagnosis for optimal patient care. Traditional diagnostic methods, combining clinical assessment and radiologist-interpreted chest X-rays, are often time-consuming and prone to inconsistencies. This study explores the use of deep learning, specifically convolutional neural networks (CNNs), to automate pneumonia detection from chest X-ray images. We developed a CNN model trained on a substantial dataset of </a:t>
            </a:r>
            <a:r>
              <a:rPr lang="en-IN" dirty="0" err="1"/>
              <a:t>labeled</a:t>
            </a:r>
            <a:r>
              <a:rPr lang="en-IN" dirty="0"/>
              <a:t> X-rays to match or surpass the diagnostic capabilities of human experts. Our findings demonstrate that this model can significantly accelerate and enhance diagnostic precision, reducing the burden on healthcare professionals while providing consistent and objective assessments. Integrating this technology into clinical practice has the potential to improve patient outcomes, enable timely interventions, and reduce healthcare costs, marking a significant advancement in medical image analysis</a:t>
            </a:r>
            <a:r>
              <a:rPr lang="en-US"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33451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1839705"/>
            <a:ext cx="11747241" cy="3817968"/>
          </a:xfrm>
          <a:prstGeom prst="rect">
            <a:avLst/>
          </a:prstGeom>
          <a:noFill/>
        </p:spPr>
        <p:txBody>
          <a:bodyPr wrap="square" rtlCol="0">
            <a:spAutoFit/>
          </a:bodyPr>
          <a:lstStyle/>
          <a:p>
            <a:pPr algn="just">
              <a:lnSpc>
                <a:spcPct val="115000"/>
              </a:lnSpc>
            </a:pPr>
            <a:r>
              <a:rPr lang="en-US" sz="1800" b="1" dirty="0">
                <a:solidFill>
                  <a:srgbClr val="333333"/>
                </a:solidFill>
                <a:effectLst/>
                <a:highlight>
                  <a:srgbClr val="FFFFFF"/>
                </a:highlight>
                <a:latin typeface="Times New Roman" panose="02020603050405020304" pitchFamily="18" charset="0"/>
                <a:ea typeface="Times New Roman" panose="02020603050405020304" pitchFamily="18" charset="0"/>
              </a:rPr>
              <a:t>Objectives :</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US" sz="1800" b="1" dirty="0">
                <a:solidFill>
                  <a:srgbClr val="333333"/>
                </a:solidFill>
                <a:effectLst/>
                <a:highlight>
                  <a:srgbClr val="FFFFFF"/>
                </a:highligh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US" dirty="0">
                <a:effectLst/>
                <a:highlight>
                  <a:srgbClr val="FFFFFF"/>
                </a:highlight>
                <a:latin typeface="Times New Roman" panose="02020603050405020304" pitchFamily="18" charset="0"/>
                <a:ea typeface="Times New Roman" panose="02020603050405020304" pitchFamily="18" charset="0"/>
              </a:rPr>
              <a:t>The few objectives approach are mentioned below :-</a:t>
            </a:r>
            <a:endParaRPr lang="en-IN" dirty="0">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Ø"/>
            </a:pPr>
            <a:r>
              <a:rPr lang="en-US" b="1" dirty="0"/>
              <a:t>Develop a Robust Deep Learning Model: </a:t>
            </a:r>
            <a:r>
              <a:rPr lang="en-US" dirty="0"/>
              <a:t>Create and fine-tune a convolutional neural network (CNN) capable of accurately detecting pneumonia from chest X-ray images.</a:t>
            </a:r>
          </a:p>
          <a:p>
            <a:pPr marL="285750" indent="-285750">
              <a:buFont typeface="Wingdings" panose="05000000000000000000" pitchFamily="2" charset="2"/>
              <a:buChar char="Ø"/>
            </a:pPr>
            <a:r>
              <a:rPr lang="en-IN" b="1" dirty="0"/>
              <a:t>Evaluate Diagnostic Accuracy</a:t>
            </a:r>
            <a:r>
              <a:rPr lang="en-US" b="1" dirty="0"/>
              <a:t>: </a:t>
            </a:r>
            <a:r>
              <a:rPr lang="en-US" dirty="0"/>
              <a:t>Assess the performance of the deep learning model by comparing its accuracy with that of experienced radiologists using a diverse set of chest X-ray datasets.</a:t>
            </a:r>
          </a:p>
          <a:p>
            <a:pPr marL="285750" indent="-285750">
              <a:buFont typeface="Wingdings" panose="05000000000000000000" pitchFamily="2" charset="2"/>
              <a:buChar char="Ø"/>
            </a:pPr>
            <a:r>
              <a:rPr lang="en-IN" b="1" dirty="0"/>
              <a:t>Enhance Diagnostic Speed</a:t>
            </a:r>
            <a:r>
              <a:rPr lang="en-IN" dirty="0"/>
              <a:t>: </a:t>
            </a:r>
            <a:r>
              <a:rPr lang="en-US" dirty="0"/>
              <a:t>Design an intuitive and user-friendly interface that can be easily navigated by individuals with minimal technical knowledge.</a:t>
            </a:r>
          </a:p>
          <a:p>
            <a:pPr marL="285750" indent="-285750">
              <a:buFont typeface="Wingdings" panose="05000000000000000000" pitchFamily="2" charset="2"/>
              <a:buChar char="Ø"/>
            </a:pPr>
            <a:r>
              <a:rPr lang="en-IN" b="1" dirty="0"/>
              <a:t>Improve Consistency in Diagnoses: </a:t>
            </a:r>
            <a:r>
              <a:rPr lang="en-US" dirty="0"/>
              <a:t>Ensure consistent and objective evaluations by minimizing the variability associated with human interpretation.</a:t>
            </a:r>
          </a:p>
          <a:p>
            <a:pPr marL="285750" indent="-285750">
              <a:buFont typeface="Wingdings" panose="05000000000000000000" pitchFamily="2" charset="2"/>
              <a:buChar char="Ø"/>
            </a:pPr>
            <a:r>
              <a:rPr lang="en-IN" b="1" dirty="0"/>
              <a:t>Promote Accessibility and Scalability</a:t>
            </a:r>
            <a:r>
              <a:rPr lang="en-IN" dirty="0"/>
              <a:t>:</a:t>
            </a:r>
            <a:r>
              <a:rPr lang="en-US" dirty="0"/>
              <a:t>Develop a solution that is scalable and accessible to healthcare facilities globally, especially in resource-limited settings where access to expert radiologists may be limited.</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84857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1981201" y="1256035"/>
            <a:ext cx="3182470" cy="523220"/>
          </a:xfrm>
          <a:prstGeom prst="rect">
            <a:avLst/>
          </a:prstGeom>
          <a:solidFill>
            <a:schemeClr val="bg2"/>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System Architecture</a:t>
            </a:r>
            <a:endParaRPr lang="en-IN" sz="2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AF0AFA9-4766-9941-7322-F4264BE75C6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F5CD212-6AFC-4538-D01F-435B0FB2237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4149B8F5-5CBD-B19C-AFD6-31C1C308EDC6}"/>
              </a:ext>
            </a:extLst>
          </p:cNvPr>
          <p:cNvSpPr txBox="1"/>
          <p:nvPr/>
        </p:nvSpPr>
        <p:spPr>
          <a:xfrm>
            <a:off x="1981201" y="2310346"/>
            <a:ext cx="9535063" cy="286232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Front-End:</a:t>
            </a:r>
          </a:p>
          <a:p>
            <a:r>
              <a:rPr lang="en-US" sz="2000" dirty="0">
                <a:latin typeface="Times New Roman" panose="02020603050405020304" pitchFamily="18" charset="0"/>
                <a:cs typeface="Times New Roman" panose="02020603050405020304" pitchFamily="18" charset="0"/>
              </a:rPr>
              <a:t>   Intuitive user interface for X-ray input and Analysis to final output.</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Language Models:</a:t>
            </a:r>
          </a:p>
          <a:p>
            <a:r>
              <a:rPr lang="en-US" sz="2000" dirty="0">
                <a:latin typeface="Times New Roman" panose="02020603050405020304" pitchFamily="18" charset="0"/>
                <a:cs typeface="Times New Roman" panose="02020603050405020304" pitchFamily="18" charset="0"/>
              </a:rPr>
              <a:t>   Powerful neural networks trained on vast image data set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Deployment and integration:</a:t>
            </a:r>
          </a:p>
          <a:p>
            <a:r>
              <a:rPr lang="en-US" sz="2000" b="1" dirty="0">
                <a:latin typeface="Times New Roman" panose="02020603050405020304" pitchFamily="18" charset="0"/>
                <a:cs typeface="Times New Roman" panose="02020603050405020304" pitchFamily="18" charset="0"/>
              </a:rPr>
              <a:t>   </a:t>
            </a:r>
            <a:r>
              <a:rPr lang="en-US" sz="2000" dirty="0"/>
              <a:t>API to allow integration with hospital information systems (HIS) and Picture Archiving      and Communication Systems (PACS).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465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2107720" y="1255401"/>
            <a:ext cx="238760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a:t>
            </a:r>
            <a:endParaRPr lang="en-IN" sz="28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B9E2B0E1-4846-3901-C6E0-1481EB903D7B}"/>
              </a:ext>
            </a:extLst>
          </p:cNvPr>
          <p:cNvSpPr txBox="1"/>
          <p:nvPr/>
        </p:nvSpPr>
        <p:spPr>
          <a:xfrm>
            <a:off x="1052424" y="2067066"/>
            <a:ext cx="10233802" cy="3139321"/>
          </a:xfrm>
          <a:prstGeom prst="rect">
            <a:avLst/>
          </a:prstGeom>
          <a:noFill/>
        </p:spPr>
        <p:txBody>
          <a:bodyPr wrap="square" rtlCol="0">
            <a:spAutoFit/>
          </a:bodyPr>
          <a:lstStyle/>
          <a:p>
            <a:pPr algn="just">
              <a:buFont typeface="Arial" panose="020B0604020202020204" pitchFamily="34" charset="0"/>
              <a:buChar char="•"/>
            </a:pPr>
            <a:r>
              <a:rPr lang="en-IN" b="1" dirty="0"/>
              <a:t>Data Collection and Preprocessing</a:t>
            </a:r>
            <a:r>
              <a:rPr lang="en-US" dirty="0"/>
              <a:t>: Gather large datasets of annotated chest X-ray images from public sources and medical institutions.</a:t>
            </a:r>
          </a:p>
          <a:p>
            <a:pPr algn="just">
              <a:buFont typeface="Arial" panose="020B0604020202020204" pitchFamily="34" charset="0"/>
              <a:buChar char="•"/>
            </a:pPr>
            <a:r>
              <a:rPr lang="en-IN" b="1" dirty="0"/>
              <a:t>Model Development</a:t>
            </a:r>
            <a:r>
              <a:rPr lang="en-US" dirty="0"/>
              <a:t>: Select and design a convolutional neural network (CNN) architecture suitable for image classification.</a:t>
            </a:r>
          </a:p>
          <a:p>
            <a:pPr algn="just">
              <a:buFont typeface="Arial" panose="020B0604020202020204" pitchFamily="34" charset="0"/>
              <a:buChar char="•"/>
            </a:pPr>
            <a:r>
              <a:rPr lang="en-IN" b="1" dirty="0"/>
              <a:t>Training and Validation</a:t>
            </a:r>
            <a:r>
              <a:rPr lang="en-US" dirty="0"/>
              <a:t>: </a:t>
            </a:r>
            <a:r>
              <a:rPr lang="en-IN" dirty="0"/>
              <a:t>Train the model using binary cross-entropy loss and optimization algorithms (e.g., Adam, SGD), and validate performance with metrics like accuracy, precision, recall, F1 score, and AUC-ROC.</a:t>
            </a:r>
            <a:endParaRPr lang="en-US" dirty="0"/>
          </a:p>
          <a:p>
            <a:pPr algn="just">
              <a:buFont typeface="Arial" panose="020B0604020202020204" pitchFamily="34" charset="0"/>
              <a:buChar char="•"/>
            </a:pPr>
            <a:r>
              <a:rPr lang="en-IN" b="1" dirty="0"/>
              <a:t>Model Evaluation</a:t>
            </a:r>
            <a:r>
              <a:rPr lang="en-US" dirty="0"/>
              <a:t>: Compare the model's diagnostic performance against expert radiologists. Compare the model's diagnostic performance against expert radiologists.</a:t>
            </a:r>
          </a:p>
          <a:p>
            <a:pPr algn="just">
              <a:buFont typeface="Arial" panose="020B0604020202020204" pitchFamily="34" charset="0"/>
              <a:buChar char="•"/>
            </a:pPr>
            <a:r>
              <a:rPr lang="en-IN" b="1" dirty="0"/>
              <a:t>Deployment and Integration</a:t>
            </a:r>
            <a:r>
              <a:rPr lang="en-US" dirty="0"/>
              <a:t>: Develop an API and user interface for seamless integration into hospital systems. Ensure real-time processing capabilities and continuously monitor and update the model based on clinical feedback and new data, while maintaining data privacy and security compliance.</a:t>
            </a:r>
            <a:endParaRPr lang="en-IN" dirty="0"/>
          </a:p>
        </p:txBody>
      </p:sp>
    </p:spTree>
    <p:extLst>
      <p:ext uri="{BB962C8B-B14F-4D97-AF65-F5344CB8AC3E}">
        <p14:creationId xmlns:p14="http://schemas.microsoft.com/office/powerpoint/2010/main" val="3837345432"/>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2237</TotalTime>
  <Words>1616</Words>
  <Application>Microsoft Macintosh PowerPoint</Application>
  <PresentationFormat>Widescreen</PresentationFormat>
  <Paragraphs>107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Sitka Subheading</vt:lpstr>
      <vt:lpstr>Times New Roman</vt:lpstr>
      <vt:lpstr>Wingdings</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sandeep john</cp:lastModifiedBy>
  <cp:revision>109</cp:revision>
  <dcterms:created xsi:type="dcterms:W3CDTF">2023-10-18T08:32:17Z</dcterms:created>
  <dcterms:modified xsi:type="dcterms:W3CDTF">2024-07-21T14:17:30Z</dcterms:modified>
</cp:coreProperties>
</file>